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79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0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56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14CB2C-35E2-2310-495A-DCDE3EAEC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5915" y="1006933"/>
            <a:ext cx="2982141" cy="2643264"/>
          </a:xfrm>
        </p:spPr>
        <p:txBody>
          <a:bodyPr anchor="b">
            <a:normAutofit/>
          </a:bodyPr>
          <a:lstStyle/>
          <a:p>
            <a:r>
              <a:rPr lang="nl-NL" sz="3700"/>
              <a:t>DORPSVISIE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4E47EC-1E41-0B1B-A923-FF00FAC20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4143" y="4288160"/>
            <a:ext cx="2982141" cy="1364726"/>
          </a:xfrm>
        </p:spPr>
        <p:txBody>
          <a:bodyPr anchor="t">
            <a:normAutofit/>
          </a:bodyPr>
          <a:lstStyle/>
          <a:p>
            <a:r>
              <a:rPr lang="nl-NL" dirty="0"/>
              <a:t>18 oktober 2024</a:t>
            </a:r>
          </a:p>
        </p:txBody>
      </p:sp>
      <p:pic>
        <p:nvPicPr>
          <p:cNvPr id="4" name="Afbeelding 3" descr="Afbeelding met Kinderkunst, kaart, symbool, kunst&#10;&#10;Automatisch gegenereerde beschrijving">
            <a:extLst>
              <a:ext uri="{FF2B5EF4-FFF2-40B4-BE49-F238E27FC236}">
                <a16:creationId xmlns:a16="http://schemas.microsoft.com/office/drawing/2014/main" id="{AE7E9FF6-8715-342B-6510-AA0767B1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07" b="13090"/>
          <a:stretch/>
        </p:blipFill>
        <p:spPr>
          <a:xfrm>
            <a:off x="660991" y="1290747"/>
            <a:ext cx="7683988" cy="43222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1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2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/>
              <a:t>Hoe lang </a:t>
            </a:r>
            <a:r>
              <a:rPr lang="en-US" sz="1800" b="1" cap="all" spc="300" dirty="0" err="1"/>
              <a:t>woont</a:t>
            </a:r>
            <a:r>
              <a:rPr lang="en-US" sz="1800" b="1" cap="all" spc="300" dirty="0"/>
              <a:t> u in </a:t>
            </a:r>
            <a:r>
              <a:rPr lang="en-US" sz="1800" b="1" cap="all" spc="300" dirty="0" err="1"/>
              <a:t>Hellum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en</a:t>
            </a:r>
            <a:r>
              <a:rPr lang="en-US" sz="1800" b="1" cap="all" spc="300" dirty="0"/>
              <a:t> in </a:t>
            </a:r>
            <a:r>
              <a:rPr lang="en-US" sz="1800" b="1" cap="all" spc="300" dirty="0" err="1"/>
              <a:t>dit</a:t>
            </a:r>
            <a:r>
              <a:rPr lang="en-US" sz="1800" b="1" cap="all" spc="300" dirty="0"/>
              <a:t> huis?</a:t>
            </a:r>
          </a:p>
        </p:txBody>
      </p: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5076BC-E956-BB3F-817E-0D873F7A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3" y="3693"/>
            <a:ext cx="11733673" cy="26057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7E82D40-DFEE-0749-5377-526F2209B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8" y="2498240"/>
            <a:ext cx="11856621" cy="254400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Honkvast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783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BF285B-B650-D65D-0847-BB668152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99" b="11896"/>
          <a:stretch/>
        </p:blipFill>
        <p:spPr>
          <a:xfrm>
            <a:off x="3102959" y="-45818"/>
            <a:ext cx="5986082" cy="464552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Nieuwe</a:t>
            </a:r>
            <a:r>
              <a:rPr lang="en-US" sz="4400" dirty="0"/>
              <a:t> </a:t>
            </a:r>
            <a:r>
              <a:rPr lang="en-US" sz="4400"/>
              <a:t>woningen</a:t>
            </a:r>
            <a:r>
              <a:rPr lang="en-US" sz="4400" dirty="0"/>
              <a:t>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Veel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verschillende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ideeën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0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Nieuwe</a:t>
            </a:r>
            <a:r>
              <a:rPr lang="en-US" sz="4400" dirty="0"/>
              <a:t> </a:t>
            </a:r>
            <a:r>
              <a:rPr lang="en-US" sz="4400"/>
              <a:t>woningen</a:t>
            </a:r>
            <a:r>
              <a:rPr lang="en-US" sz="4400" dirty="0"/>
              <a:t>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Veel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verschillende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ideeën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0280B-B065-38EF-11F8-3D64B3BC971D}"/>
              </a:ext>
            </a:extLst>
          </p:cNvPr>
          <p:cNvSpPr txBox="1">
            <a:spLocks/>
          </p:cNvSpPr>
          <p:nvPr/>
        </p:nvSpPr>
        <p:spPr>
          <a:xfrm>
            <a:off x="713232" y="360218"/>
            <a:ext cx="10671048" cy="4701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/>
              <a:t>Geen nieuwe woningen</a:t>
            </a:r>
          </a:p>
          <a:p>
            <a:r>
              <a:rPr lang="nl-NL" sz="2800" b="1" dirty="0"/>
              <a:t>Transformatie grote boerderijen en gebouwen</a:t>
            </a:r>
          </a:p>
          <a:p>
            <a:r>
              <a:rPr lang="nl-NL" sz="2800" b="1" dirty="0"/>
              <a:t>Bouwen aan ontsluitingswegen zoals Kappershuttenweg</a:t>
            </a:r>
          </a:p>
          <a:p>
            <a:r>
              <a:rPr lang="nl-NL" sz="2800" b="1" dirty="0"/>
              <a:t>Bouwen in het lint of aan de </a:t>
            </a:r>
            <a:r>
              <a:rPr lang="nl-NL" sz="2800" b="1" dirty="0" err="1"/>
              <a:t>Haansvaart</a:t>
            </a:r>
            <a:endParaRPr lang="nl-NL" sz="2800" b="1" dirty="0"/>
          </a:p>
          <a:p>
            <a:r>
              <a:rPr lang="nl-NL" sz="2800" b="1" dirty="0"/>
              <a:t>Op de plek van de Ent of </a:t>
            </a:r>
            <a:r>
              <a:rPr lang="nl-NL" sz="2800" b="1" dirty="0" err="1"/>
              <a:t>Tonegido</a:t>
            </a:r>
            <a:endParaRPr lang="nl-NL" sz="2800" b="1" dirty="0"/>
          </a:p>
          <a:p>
            <a:r>
              <a:rPr lang="nl-NL" sz="2800" b="1" dirty="0"/>
              <a:t>Starterswoningen en levensloopbestendig (senioren)</a:t>
            </a:r>
          </a:p>
          <a:p>
            <a:r>
              <a:rPr lang="nl-NL" sz="2800" b="1" dirty="0"/>
              <a:t>Alleen levensloopbestendig zodat starters de vrijkomende woningen kunnen betrekken</a:t>
            </a:r>
          </a:p>
          <a:p>
            <a:r>
              <a:rPr lang="nl-NL" sz="2800" b="1" dirty="0"/>
              <a:t>Huur en koop, of geen huur</a:t>
            </a:r>
          </a:p>
          <a:p>
            <a:r>
              <a:rPr lang="nl-NL" sz="2800" b="1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282881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Verduurzaming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/>
              <a:t>Hoge </a:t>
            </a:r>
            <a:r>
              <a:rPr lang="en-US" sz="1800" b="1" cap="all" spc="300" dirty="0" err="1"/>
              <a:t>respons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C2417-D246-2D4A-3093-318016A0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320" y="426485"/>
            <a:ext cx="12292320" cy="35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Verduurzaming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Veel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verschillende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ideeën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FAA733C-6A83-4C8F-664C-10192F7E4FB7}"/>
              </a:ext>
            </a:extLst>
          </p:cNvPr>
          <p:cNvSpPr txBox="1">
            <a:spLocks/>
          </p:cNvSpPr>
          <p:nvPr/>
        </p:nvSpPr>
        <p:spPr>
          <a:xfrm>
            <a:off x="713232" y="239746"/>
            <a:ext cx="10671048" cy="470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Zonnepanelen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Windenergie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Netcongestie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Isoleren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Coöperatieve mogelijkheden en eigen energie</a:t>
            </a:r>
          </a:p>
        </p:txBody>
      </p:sp>
    </p:spTree>
    <p:extLst>
      <p:ext uri="{BB962C8B-B14F-4D97-AF65-F5344CB8AC3E}">
        <p14:creationId xmlns:p14="http://schemas.microsoft.com/office/powerpoint/2010/main" val="90707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Verkeer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658222-AFA8-1B26-4FDC-54064AEE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4" t="13451" r="2643" b="13822"/>
          <a:stretch/>
        </p:blipFill>
        <p:spPr>
          <a:xfrm>
            <a:off x="3158836" y="73893"/>
            <a:ext cx="5874327" cy="44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Verkeer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4820E-77B7-5F14-49A6-1BFC96DD149D}"/>
              </a:ext>
            </a:extLst>
          </p:cNvPr>
          <p:cNvSpPr txBox="1">
            <a:spLocks/>
          </p:cNvSpPr>
          <p:nvPr/>
        </p:nvSpPr>
        <p:spPr>
          <a:xfrm>
            <a:off x="713232" y="239746"/>
            <a:ext cx="10671048" cy="470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/>
              <a:t>Openbaar vervoer</a:t>
            </a:r>
          </a:p>
          <a:p>
            <a:r>
              <a:rPr lang="nl-NL" sz="2800" b="1" dirty="0"/>
              <a:t>Hoofdweg (en Populierenlaan)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Onderhoud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Snelheid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Hoeveelheid (zwaar) verkeer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Wegversmallingen</a:t>
            </a:r>
          </a:p>
          <a:p>
            <a:r>
              <a:rPr lang="nl-NL" sz="2800" b="1" dirty="0"/>
              <a:t>Gebruik provinciale weg </a:t>
            </a:r>
          </a:p>
        </p:txBody>
      </p:sp>
    </p:spTree>
    <p:extLst>
      <p:ext uri="{BB962C8B-B14F-4D97-AF65-F5344CB8AC3E}">
        <p14:creationId xmlns:p14="http://schemas.microsoft.com/office/powerpoint/2010/main" val="238555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Verkeer</a:t>
            </a:r>
            <a:r>
              <a:rPr lang="en-US" sz="1800" b="1" cap="all" spc="300" dirty="0"/>
              <a:t>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4820E-77B7-5F14-49A6-1BFC96DD149D}"/>
              </a:ext>
            </a:extLst>
          </p:cNvPr>
          <p:cNvSpPr txBox="1">
            <a:spLocks/>
          </p:cNvSpPr>
          <p:nvPr/>
        </p:nvSpPr>
        <p:spPr>
          <a:xfrm>
            <a:off x="713232" y="239746"/>
            <a:ext cx="10671048" cy="470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/>
              <a:t>Achter de kerk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Parkeren 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Bereikbaarheid</a:t>
            </a:r>
          </a:p>
          <a:p>
            <a:r>
              <a:rPr lang="nl-NL" sz="2800" b="1" dirty="0"/>
              <a:t>Fietspad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Onderhoud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	Verbinding Schildmeer (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Haansvaart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/Kappershuttenweg)</a:t>
            </a:r>
          </a:p>
          <a:p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Prominente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plekken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4820E-77B7-5F14-49A6-1BFC96DD149D}"/>
              </a:ext>
            </a:extLst>
          </p:cNvPr>
          <p:cNvSpPr txBox="1">
            <a:spLocks/>
          </p:cNvSpPr>
          <p:nvPr/>
        </p:nvSpPr>
        <p:spPr>
          <a:xfrm>
            <a:off x="713232" y="239746"/>
            <a:ext cx="10671048" cy="470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/>
              <a:t>De Ent		</a:t>
            </a:r>
          </a:p>
          <a:p>
            <a:r>
              <a:rPr lang="nl-NL" sz="2800" b="1" dirty="0"/>
              <a:t>Dorpshuis		</a:t>
            </a:r>
          </a:p>
          <a:p>
            <a:r>
              <a:rPr lang="nl-NL" sz="2800" b="1" dirty="0"/>
              <a:t>Kerk</a:t>
            </a:r>
          </a:p>
          <a:p>
            <a:r>
              <a:rPr lang="nl-NL" sz="2800" b="1" dirty="0" err="1"/>
              <a:t>Haansvaart</a:t>
            </a:r>
            <a:endParaRPr lang="nl-NL" sz="2800" b="1" dirty="0"/>
          </a:p>
          <a:p>
            <a:r>
              <a:rPr lang="nl-NL" sz="2800" b="1" dirty="0"/>
              <a:t>Sportveld</a:t>
            </a:r>
          </a:p>
          <a:p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4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groen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4820E-77B7-5F14-49A6-1BFC96DD149D}"/>
              </a:ext>
            </a:extLst>
          </p:cNvPr>
          <p:cNvSpPr txBox="1">
            <a:spLocks/>
          </p:cNvSpPr>
          <p:nvPr/>
        </p:nvSpPr>
        <p:spPr>
          <a:xfrm>
            <a:off x="713232" y="239746"/>
            <a:ext cx="10671048" cy="361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/>
              <a:t>Waardering Helmster ommetje</a:t>
            </a:r>
          </a:p>
          <a:p>
            <a:r>
              <a:rPr lang="nl-NL" sz="2800" b="1" dirty="0"/>
              <a:t>Uitbreiding van wandel- en uitlaatmogelijkheden</a:t>
            </a:r>
          </a:p>
          <a:p>
            <a:r>
              <a:rPr lang="nl-NL" sz="2800" b="1" dirty="0"/>
              <a:t>Meer (groot) groen en natuur</a:t>
            </a:r>
          </a:p>
          <a:p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0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7F7A9-45C1-72C7-211C-E53CA273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vanavond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FABEA-10B9-2ED2-2376-C8B43B28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44436"/>
            <a:ext cx="10890928" cy="3955196"/>
          </a:xfrm>
        </p:spPr>
        <p:txBody>
          <a:bodyPr>
            <a:normAutofit lnSpcReduction="10000"/>
          </a:bodyPr>
          <a:lstStyle/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Gezamenlijke aftrap</a:t>
            </a:r>
          </a:p>
          <a:p>
            <a:pPr lvl="1"/>
            <a:r>
              <a:rPr lang="nl-NL" sz="2400" b="1" dirty="0"/>
              <a:t>Verloting</a:t>
            </a:r>
          </a:p>
          <a:p>
            <a:pPr lvl="1"/>
            <a:r>
              <a:rPr lang="nl-NL" sz="2400" b="1" dirty="0"/>
              <a:t>Wat heeft de werkgroep dorpsvisie gedaan en waarom ook alweer?</a:t>
            </a:r>
          </a:p>
          <a:p>
            <a:pPr lvl="1"/>
            <a:r>
              <a:rPr lang="nl-NL" sz="2400" b="1" dirty="0"/>
              <a:t>Resultaten gesprekken en vragenlijsten</a:t>
            </a:r>
          </a:p>
          <a:p>
            <a:pPr lvl="1"/>
            <a:r>
              <a:rPr lang="nl-NL" sz="2400" b="1" dirty="0"/>
              <a:t>Concept visie en uitvoeringsagenda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Door de zaal</a:t>
            </a:r>
          </a:p>
          <a:p>
            <a:pPr lvl="1"/>
            <a:r>
              <a:rPr lang="nl-NL" sz="2400" b="1" dirty="0"/>
              <a:t>Ga het gesprek aan, met ons en met elkaar, over het concept van de dorpsvisie</a:t>
            </a:r>
          </a:p>
        </p:txBody>
      </p:sp>
    </p:spTree>
    <p:extLst>
      <p:ext uri="{BB962C8B-B14F-4D97-AF65-F5344CB8AC3E}">
        <p14:creationId xmlns:p14="http://schemas.microsoft.com/office/powerpoint/2010/main" val="405422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groen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310A9E-7D1D-CB7F-7C39-F6CF4BC2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5" r="3725" b="3499"/>
          <a:stretch/>
        </p:blipFill>
        <p:spPr>
          <a:xfrm>
            <a:off x="2014728" y="172974"/>
            <a:ext cx="9189720" cy="44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1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19ECA7-847B-6B32-5C6A-B158155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Leefbaarheid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activiteiten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229FAF-E84B-0026-42A9-C771A300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63" y="165180"/>
            <a:ext cx="11137657" cy="263296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A6AF3A7-B35D-1B9A-72DA-9234ACB50983}"/>
              </a:ext>
            </a:extLst>
          </p:cNvPr>
          <p:cNvSpPr txBox="1">
            <a:spLocks/>
          </p:cNvSpPr>
          <p:nvPr/>
        </p:nvSpPr>
        <p:spPr>
          <a:xfrm>
            <a:off x="1356360" y="3004722"/>
            <a:ext cx="10671048" cy="141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- Vrijwilligers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- Tijd en continuïteit </a:t>
            </a:r>
          </a:p>
        </p:txBody>
      </p:sp>
    </p:spTree>
    <p:extLst>
      <p:ext uri="{BB962C8B-B14F-4D97-AF65-F5344CB8AC3E}">
        <p14:creationId xmlns:p14="http://schemas.microsoft.com/office/powerpoint/2010/main" val="1752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1FD89-2AC5-7128-800F-9C04382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82880"/>
            <a:ext cx="1015431" cy="76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247A4-3B21-F609-B244-BEE3B82C3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11365992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Kort maar krachtig:</a:t>
            </a:r>
          </a:p>
          <a:p>
            <a:pPr marL="0" indent="0">
              <a:buNone/>
            </a:pP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4000" b="1" dirty="0">
                <a:solidFill>
                  <a:schemeClr val="accent1">
                    <a:lumMod val="75000"/>
                  </a:schemeClr>
                </a:solidFill>
              </a:rPr>
              <a:t>Hellum is een fijn dorp om in te wonen en werken. </a:t>
            </a:r>
          </a:p>
          <a:p>
            <a:pPr marL="0" indent="0">
              <a:buNone/>
            </a:pPr>
            <a:r>
              <a:rPr lang="nl-NL" sz="3200" b="1" dirty="0"/>
              <a:t>Maar. Het dorp staat onder druk.</a:t>
            </a:r>
          </a:p>
        </p:txBody>
      </p:sp>
    </p:spTree>
    <p:extLst>
      <p:ext uri="{BB962C8B-B14F-4D97-AF65-F5344CB8AC3E}">
        <p14:creationId xmlns:p14="http://schemas.microsoft.com/office/powerpoint/2010/main" val="237569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1FD89-2AC5-7128-800F-9C04382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82880"/>
            <a:ext cx="1015431" cy="76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visie en uitvoeringsagenda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247A4-3B21-F609-B244-BEE3B82C3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992" y="2276856"/>
            <a:ext cx="10671048" cy="4270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b="1" u="sng" dirty="0"/>
              <a:t>Om het fijn te houden</a:t>
            </a:r>
            <a:r>
              <a:rPr lang="nl-NL" sz="3200" b="1" dirty="0"/>
              <a:t> is het nodig dat we aan de slag gaan met deze thema’s:</a:t>
            </a:r>
          </a:p>
          <a:p>
            <a:pPr marL="514350" indent="-514350">
              <a:buAutoNum type="arabicPeriod"/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Verkeer</a:t>
            </a:r>
          </a:p>
          <a:p>
            <a:pPr marL="514350" indent="-514350">
              <a:buAutoNum type="arabicPeriod"/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Activiteiten</a:t>
            </a:r>
          </a:p>
          <a:p>
            <a:pPr marL="514350" indent="-514350">
              <a:buAutoNum type="arabicPeriod"/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Wonen</a:t>
            </a:r>
          </a:p>
          <a:p>
            <a:pPr marL="514350" indent="-514350">
              <a:buAutoNum type="arabicPeriod"/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Verduurzaming</a:t>
            </a:r>
          </a:p>
          <a:p>
            <a:pPr marL="514350" indent="-514350">
              <a:buAutoNum type="arabicPeriod"/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Om ons heen</a:t>
            </a:r>
          </a:p>
        </p:txBody>
      </p:sp>
    </p:spTree>
    <p:extLst>
      <p:ext uri="{BB962C8B-B14F-4D97-AF65-F5344CB8AC3E}">
        <p14:creationId xmlns:p14="http://schemas.microsoft.com/office/powerpoint/2010/main" val="348028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verkeer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20B52F0-D20D-E5B7-2B02-C55314EEE0E3}"/>
              </a:ext>
            </a:extLst>
          </p:cNvPr>
          <p:cNvSpPr txBox="1">
            <a:spLocks/>
          </p:cNvSpPr>
          <p:nvPr/>
        </p:nvSpPr>
        <p:spPr>
          <a:xfrm>
            <a:off x="713232" y="859536"/>
            <a:ext cx="1067104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Hoeveelheid (zwaar) verkeer; wat is (on)mogelijk?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Veiligheid (versmallingen smaller of eruit)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Inrichting Kappershuttenweg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Ontsluiting Schildmeer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… ?</a:t>
            </a:r>
          </a:p>
          <a:p>
            <a:pPr marL="457200" indent="-457200">
              <a:buFontTx/>
              <a:buChar char="-"/>
            </a:pP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1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activiteiten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20B52F0-D20D-E5B7-2B02-C55314EEE0E3}"/>
              </a:ext>
            </a:extLst>
          </p:cNvPr>
          <p:cNvSpPr txBox="1">
            <a:spLocks/>
          </p:cNvSpPr>
          <p:nvPr/>
        </p:nvSpPr>
        <p:spPr>
          <a:xfrm>
            <a:off x="237744" y="859535"/>
            <a:ext cx="11804904" cy="3950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Behoud van de sociale structuur in de vorm van de vele activiteiten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Opvolging vrijwilligers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Vrijwillige inzet belonen 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Locaties faciliteren en vernieuwen, let op de prominente plekken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… ?</a:t>
            </a:r>
          </a:p>
          <a:p>
            <a:pPr marL="457200" indent="-457200">
              <a:buFontTx/>
              <a:buChar char="-"/>
            </a:pP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0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Wonen</a:t>
            </a:r>
            <a:r>
              <a:rPr lang="en-US" sz="1800" b="1" cap="all" spc="300" dirty="0"/>
              <a:t>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20B52F0-D20D-E5B7-2B02-C55314EEE0E3}"/>
              </a:ext>
            </a:extLst>
          </p:cNvPr>
          <p:cNvSpPr txBox="1">
            <a:spLocks/>
          </p:cNvSpPr>
          <p:nvPr/>
        </p:nvSpPr>
        <p:spPr>
          <a:xfrm>
            <a:off x="237744" y="859536"/>
            <a:ext cx="11804904" cy="3566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Isoleren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Een woonagenda maken met de gemeente: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	- de prominente plekken onder loep nemen: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	- kan er worden gewoond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	- voor wie en hoe betaalbaar maken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	- (financiële) mogelijkheden voor woningsplitsing </a:t>
            </a:r>
          </a:p>
          <a:p>
            <a:pPr marL="457200" indent="-457200">
              <a:buFontTx/>
              <a:buChar char="-"/>
            </a:pP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 err="1"/>
              <a:t>verduurzaming</a:t>
            </a:r>
            <a:r>
              <a:rPr lang="en-US" sz="1800" b="1" cap="all" spc="300" dirty="0"/>
              <a:t>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20B52F0-D20D-E5B7-2B02-C55314EEE0E3}"/>
              </a:ext>
            </a:extLst>
          </p:cNvPr>
          <p:cNvSpPr txBox="1">
            <a:spLocks/>
          </p:cNvSpPr>
          <p:nvPr/>
        </p:nvSpPr>
        <p:spPr>
          <a:xfrm>
            <a:off x="237744" y="859536"/>
            <a:ext cx="11804904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Energie opwekken/opslaan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Als samenwerking met agrariërs?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Als samenleving; wat kunnen we met elkaar?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… ?</a:t>
            </a:r>
          </a:p>
          <a:p>
            <a:pPr marL="457200" indent="-457200">
              <a:buFontTx/>
              <a:buChar char="-"/>
            </a:pP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0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/>
              <a:t>Om </a:t>
            </a:r>
            <a:r>
              <a:rPr lang="en-US" sz="1800" b="1" cap="all" spc="300" dirty="0" err="1"/>
              <a:t>ons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heen</a:t>
            </a:r>
            <a:endParaRPr lang="en-US" sz="1800" b="1" cap="all" spc="3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20B52F0-D20D-E5B7-2B02-C55314EEE0E3}"/>
              </a:ext>
            </a:extLst>
          </p:cNvPr>
          <p:cNvSpPr txBox="1">
            <a:spLocks/>
          </p:cNvSpPr>
          <p:nvPr/>
        </p:nvSpPr>
        <p:spPr>
          <a:xfrm>
            <a:off x="237744" y="859536"/>
            <a:ext cx="11804904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/>
              <a:t>Groen en natuur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Uitbreiding (en onderhouden) van de loopjes in en om het dorp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Verkennen mogelijkheden toevoegen groen (bermen, bosjes, natuurgebiedjes)</a:t>
            </a:r>
          </a:p>
          <a:p>
            <a:pPr marL="914400" lvl="1" indent="-457200">
              <a:buFontTx/>
              <a:buChar char="-"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Verkennen mogelijkheden dorpstuin </a:t>
            </a:r>
          </a:p>
          <a:p>
            <a:pPr marL="457200" indent="-457200">
              <a:buFontTx/>
              <a:buChar char="-"/>
            </a:pP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50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1FD89-2AC5-7128-800F-9C04382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82880"/>
            <a:ext cx="1015431" cy="76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zaal in!</a:t>
            </a:r>
          </a:p>
        </p:txBody>
      </p:sp>
    </p:spTree>
    <p:extLst>
      <p:ext uri="{BB962C8B-B14F-4D97-AF65-F5344CB8AC3E}">
        <p14:creationId xmlns:p14="http://schemas.microsoft.com/office/powerpoint/2010/main" val="394817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7F7A9-45C1-72C7-211C-E53CA273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FABEA-10B9-2ED2-2376-C8B43B28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67712"/>
            <a:ext cx="10890928" cy="3931920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Maken definitieve dorpsvisie en uitvoeringsagenda</a:t>
            </a:r>
          </a:p>
          <a:p>
            <a:pPr lvl="1"/>
            <a:r>
              <a:rPr lang="nl-NL" sz="2400" b="1" dirty="0"/>
              <a:t>De opbrengst van vanavond verwerken, door de werkgroep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Presenteren definitieve dorpsvisie en uitvoeringsagenda</a:t>
            </a:r>
          </a:p>
          <a:p>
            <a:pPr lvl="1"/>
            <a:r>
              <a:rPr lang="nl-NL" sz="2400" b="1" dirty="0"/>
              <a:t>Door de werkgroep, aan Hellum en de gemeente</a:t>
            </a:r>
          </a:p>
          <a:p>
            <a:pPr marL="265176" lvl="1" indent="0">
              <a:buNone/>
            </a:pPr>
            <a:endParaRPr lang="nl-NL" sz="2400" b="1" dirty="0"/>
          </a:p>
          <a:p>
            <a:r>
              <a:rPr lang="nl-NL" sz="2600" b="1" dirty="0">
                <a:solidFill>
                  <a:schemeClr val="accent1">
                    <a:lumMod val="75000"/>
                  </a:schemeClr>
                </a:solidFill>
              </a:rPr>
              <a:t>In 2025: aan de slag met de gemeente en de uitvoeringsagenda</a:t>
            </a:r>
          </a:p>
          <a:p>
            <a:pPr lvl="1"/>
            <a:r>
              <a:rPr lang="nl-NL" sz="2400" b="1" dirty="0"/>
              <a:t>Door </a:t>
            </a:r>
            <a:r>
              <a:rPr lang="nl-NL" sz="2400" b="1" dirty="0" err="1"/>
              <a:t>Helmsters</a:t>
            </a:r>
            <a:r>
              <a:rPr lang="nl-NL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774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1FD89-2AC5-7128-800F-9C04382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82880"/>
            <a:ext cx="1015431" cy="76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Verloting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247A4-3B21-F609-B244-BEE3B82C3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10671048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Ingevulde vragenlijsten:</a:t>
            </a:r>
          </a:p>
          <a:p>
            <a:r>
              <a:rPr lang="nl-NL" sz="2800" b="1" dirty="0"/>
              <a:t>1</a:t>
            </a:r>
            <a:r>
              <a:rPr lang="nl-NL" sz="2800" b="1" baseline="30000" dirty="0"/>
              <a:t>e</a:t>
            </a:r>
            <a:r>
              <a:rPr lang="nl-NL" sz="2800" b="1" dirty="0"/>
              <a:t> prijs 100,-</a:t>
            </a:r>
          </a:p>
          <a:p>
            <a:r>
              <a:rPr lang="nl-NL" sz="2800" b="1" dirty="0"/>
              <a:t>2</a:t>
            </a:r>
            <a:r>
              <a:rPr lang="nl-NL" sz="2800" b="1" baseline="30000" dirty="0"/>
              <a:t>e</a:t>
            </a:r>
            <a:r>
              <a:rPr lang="nl-NL" sz="2800" b="1" dirty="0"/>
              <a:t> prijs 75,-</a:t>
            </a:r>
          </a:p>
          <a:p>
            <a:r>
              <a:rPr lang="nl-NL" sz="2800" b="1" dirty="0"/>
              <a:t>3</a:t>
            </a:r>
            <a:r>
              <a:rPr lang="nl-NL" sz="2800" b="1" baseline="30000" dirty="0"/>
              <a:t>e</a:t>
            </a:r>
            <a:r>
              <a:rPr lang="nl-NL" sz="2800" b="1" dirty="0"/>
              <a:t> prijs 50,-</a:t>
            </a:r>
          </a:p>
        </p:txBody>
      </p:sp>
    </p:spTree>
    <p:extLst>
      <p:ext uri="{BB962C8B-B14F-4D97-AF65-F5344CB8AC3E}">
        <p14:creationId xmlns:p14="http://schemas.microsoft.com/office/powerpoint/2010/main" val="356553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1FD89-2AC5-7128-800F-9C04382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82880"/>
            <a:ext cx="1015431" cy="76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Werkgroep dorpsvisie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247A4-3B21-F609-B244-BEE3B82C3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10671048" cy="3566160"/>
          </a:xfrm>
        </p:spPr>
        <p:txBody>
          <a:bodyPr>
            <a:normAutofit/>
          </a:bodyPr>
          <a:lstStyle/>
          <a:p>
            <a:r>
              <a:rPr lang="nl-NL" sz="2800" b="1" dirty="0"/>
              <a:t>In ‘opdracht’ van de gemeente, via Dorpsbelangen</a:t>
            </a:r>
          </a:p>
          <a:p>
            <a:r>
              <a:rPr lang="nl-NL" sz="2800" b="1" dirty="0"/>
              <a:t>Subsidie</a:t>
            </a:r>
          </a:p>
          <a:p>
            <a:r>
              <a:rPr lang="nl-NL" sz="2800" b="1" dirty="0"/>
              <a:t>Leefbaarheidsgelden programma ‘Hart voor Midden-Groningen’</a:t>
            </a:r>
          </a:p>
          <a:p>
            <a:r>
              <a:rPr lang="nl-NL" sz="2800" b="1" dirty="0"/>
              <a:t>Stap voor stap naar brede gebiedsvisie rondom het Schildmeer</a:t>
            </a:r>
          </a:p>
          <a:p>
            <a:r>
              <a:rPr lang="nl-NL" sz="2800" b="1" dirty="0"/>
              <a:t>Basis voor projecten op korte en lange termijn</a:t>
            </a:r>
          </a:p>
        </p:txBody>
      </p:sp>
    </p:spTree>
    <p:extLst>
      <p:ext uri="{BB962C8B-B14F-4D97-AF65-F5344CB8AC3E}">
        <p14:creationId xmlns:p14="http://schemas.microsoft.com/office/powerpoint/2010/main" val="211027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werkgroep heeft: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247A4-3B21-F609-B244-BEE3B82C3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10671048" cy="3566160"/>
          </a:xfrm>
        </p:spPr>
        <p:txBody>
          <a:bodyPr>
            <a:normAutofit/>
          </a:bodyPr>
          <a:lstStyle/>
          <a:p>
            <a:r>
              <a:rPr lang="nl-NL" sz="2800" b="1" dirty="0"/>
              <a:t>Rondjes door het dorp gedaan. Gesprekken gevoerd met dorpsgroepen, vrijwilligers en overige Helm-kenners</a:t>
            </a:r>
          </a:p>
          <a:p>
            <a:r>
              <a:rPr lang="nl-NL" sz="2800" b="1" dirty="0"/>
              <a:t>Informatie verzameld en inloop bijeenkomsten georganiseerd</a:t>
            </a:r>
          </a:p>
          <a:p>
            <a:r>
              <a:rPr lang="nl-NL" sz="2800" b="1" dirty="0"/>
              <a:t>Deur aan deur vragenlijsten verspreid</a:t>
            </a:r>
          </a:p>
        </p:txBody>
      </p:sp>
    </p:spTree>
    <p:extLst>
      <p:ext uri="{BB962C8B-B14F-4D97-AF65-F5344CB8AC3E}">
        <p14:creationId xmlns:p14="http://schemas.microsoft.com/office/powerpoint/2010/main" val="147265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1FD89-2AC5-7128-800F-9C04382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82880"/>
            <a:ext cx="1015431" cy="76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CF81AB-8E46-2304-A979-F6B25F4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– wat valt op</a:t>
            </a:r>
          </a:p>
        </p:txBody>
      </p:sp>
    </p:spTree>
    <p:extLst>
      <p:ext uri="{BB962C8B-B14F-4D97-AF65-F5344CB8AC3E}">
        <p14:creationId xmlns:p14="http://schemas.microsoft.com/office/powerpoint/2010/main" val="228280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3E828E-5398-63B0-EC18-4D5C9CDE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67" y="63387"/>
            <a:ext cx="8667951" cy="67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2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5E25E1-9C84-DDAE-8AE4-D598EADD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88" y="574741"/>
            <a:ext cx="12251576" cy="36448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0CAD6D-E970-6C50-6F4F-C5902BB7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Leeftijd</a:t>
            </a:r>
            <a:endParaRPr lang="en-US" sz="4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C66F4-1D35-D4D8-E65A-E0F77CA4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cap="all" spc="300" dirty="0"/>
              <a:t>81 </a:t>
            </a:r>
            <a:r>
              <a:rPr lang="en-US" sz="1800" b="1" cap="all" spc="300" dirty="0" err="1"/>
              <a:t>ingevulde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vragenlijsten</a:t>
            </a:r>
            <a:endParaRPr lang="en-US" sz="1800" b="1" cap="all" spc="300" dirty="0"/>
          </a:p>
        </p:txBody>
      </p: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2297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585</Words>
  <Application>Microsoft Office PowerPoint</Application>
  <PresentationFormat>Breedbeeld</PresentationFormat>
  <Paragraphs>139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Grandview Display</vt:lpstr>
      <vt:lpstr>DashVTI</vt:lpstr>
      <vt:lpstr>DORPSVISIE</vt:lpstr>
      <vt:lpstr>Wat gaan we vanavond doen</vt:lpstr>
      <vt:lpstr>Na vanavond</vt:lpstr>
      <vt:lpstr>Verloting</vt:lpstr>
      <vt:lpstr>Werkgroep dorpsvisie</vt:lpstr>
      <vt:lpstr>De werkgroep heeft:</vt:lpstr>
      <vt:lpstr>Resultaten – wat valt op</vt:lpstr>
      <vt:lpstr>PowerPoint-presentatie</vt:lpstr>
      <vt:lpstr>Leeftijd</vt:lpstr>
      <vt:lpstr>Honkvast</vt:lpstr>
      <vt:lpstr>Nieuwe woningen?</vt:lpstr>
      <vt:lpstr>Nieuwe woningen?</vt:lpstr>
      <vt:lpstr>Verduurzaming</vt:lpstr>
      <vt:lpstr>Verduurzaming</vt:lpstr>
      <vt:lpstr>Leefbaarheid</vt:lpstr>
      <vt:lpstr>Leefbaarheid</vt:lpstr>
      <vt:lpstr>Leefbaarheid</vt:lpstr>
      <vt:lpstr>Leefbaarheid</vt:lpstr>
      <vt:lpstr>Leefbaarheid</vt:lpstr>
      <vt:lpstr>Leefbaarheid</vt:lpstr>
      <vt:lpstr>Leefbaarheid</vt:lpstr>
      <vt:lpstr>Concept visie</vt:lpstr>
      <vt:lpstr>Concept visie en uitvoeringsagenda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zaal in!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Yoka Bartelds</dc:creator>
  <cp:lastModifiedBy>Yoka Bartelds</cp:lastModifiedBy>
  <cp:revision>62</cp:revision>
  <dcterms:created xsi:type="dcterms:W3CDTF">2024-10-07T16:46:06Z</dcterms:created>
  <dcterms:modified xsi:type="dcterms:W3CDTF">2024-10-09T12:59:59Z</dcterms:modified>
</cp:coreProperties>
</file>